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undefined" ContentType="hyperlink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22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ype="http://schemas.openxmlformats.org/officeDocument/2006/relationships/presProps" Target="presProps.xml"/>  <Relationship Id="rId19" Type="http://schemas.openxmlformats.org/officeDocument/2006/relationships/viewProps" Target="viewProps.xml"/>  <Relationship Id="rId20" Type="http://schemas.openxmlformats.org/officeDocument/2006/relationships/theme" Target="theme/theme1.xml"/>  <Relationship Id="rId21" Type="http://schemas.openxmlformats.org/officeDocument/2006/relationships/tableStyles" Target="tableStyles.xml"/>  <Relationship Id="rId22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2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2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24.png" Type="http://schemas.openxmlformats.org/officeDocument/2006/relationships/image"/><Relationship Id="rId2" Target="../media/image25.sv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slideLayouts/slideLayout1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31.png" Type="http://schemas.openxmlformats.org/officeDocument/2006/relationships/image"/><Relationship Id="rId2" Target="../media/image32.sv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7.png" Type="http://schemas.openxmlformats.org/officeDocument/2006/relationships/image"/><Relationship Id="rId18" Target="../media/image48.svg" Type="http://schemas.openxmlformats.org/officeDocument/2006/relationships/image"/><Relationship Id="rId19" Target="../media/image49.png" Type="http://schemas.openxmlformats.org/officeDocument/2006/relationships/image"/><Relationship Id="rId20" Target="../media/image50.svg" Type="http://schemas.openxmlformats.org/officeDocument/2006/relationships/image"/><Relationship Id="rId21" Target="../media/image51.png" Type="http://schemas.openxmlformats.org/officeDocument/2006/relationships/image"/><Relationship Id="rId22" Target="../media/image52.svg" Type="http://schemas.openxmlformats.org/officeDocument/2006/relationships/image"/><Relationship Id="rId23" Target="../media/image53.png" Type="http://schemas.openxmlformats.org/officeDocument/2006/relationships/image"/><Relationship Id="rId24" Target="../media/image54.svg" Type="http://schemas.openxmlformats.org/officeDocument/2006/relationships/image"/><Relationship Id="rId25" Target="../media/image55.png" Type="http://schemas.openxmlformats.org/officeDocument/2006/relationships/image"/><Relationship Id="rId26" Target="../media/image56.svg" Type="http://schemas.openxmlformats.org/officeDocument/2006/relationships/image"/><Relationship Id="rId27" Target="../media/image57.png" Type="http://schemas.openxmlformats.org/officeDocument/2006/relationships/image"/><Relationship Id="rId28" Target="../media/image58.svg" Type="http://schemas.openxmlformats.org/officeDocument/2006/relationships/image"/><Relationship Id="rId29" Target="../media/image59.pn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slideLayouts/slideLayout1.xml" Type="http://schemas.openxmlformats.org/officeDocument/2006/relationships/slideLayout"/><Relationship Id="rId33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62.png" Type="http://schemas.openxmlformats.org/officeDocument/2006/relationships/image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65.pn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Relationship Id="rId10" Target="../media/image74.pn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75.png" Type="http://schemas.openxmlformats.org/officeDocument/2006/relationships/image"/><Relationship Id="rId76" Target="https://beautiful.ai" TargetMode="External" Type="http://schemas.openxmlformats.org/officeDocument/2006/relationships/hyperlink"/><Relationship Id="rId77" Target="../slideLayouts/slideLayout1.xml" Type="http://schemas.openxmlformats.org/officeDocument/2006/relationships/slideLayout"/><Relationship Id="rId78" Target="../notesSlides/notesSlide16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5.png" Type="http://schemas.openxmlformats.org/officeDocument/2006/relationships/image"/><Relationship Id="rId2" Target="../media/image6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media/image11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14271" cy="6856286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-16034" r="-16034" t="-42169" b="-42169"/>
          <a:stretch/>
        </p:blipFill>
        <p:spPr>
          <a:xfrm>
            <a:off x="6027818" y="0"/>
            <a:ext cx="6161134" cy="685628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95176" y="2317703"/>
            <a:ext cx="5532641" cy="9284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636"/>
              </a:lnSpc>
              <a:spcAft>
                <a:spcPts val="600"/>
              </a:spcAft>
              <a:buNone/>
            </a:pPr>
            <a:r>
              <a:rPr lang="en-US" b="1" sz="6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Buffer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42789" y="3587336"/>
            <a:ext cx="5485028" cy="6287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039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your audience and grow your</a:t>
            </a:r>
            <a:br>
              <a:rPr lang="en-US" sz="23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brand on social media.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Social Media Landscape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9" y="2213153"/>
            <a:ext cx="133316" cy="133316"/>
          </a:xfrm>
          <a:prstGeom prst="ellipse">
            <a:avLst/>
          </a:prstGeom>
          <a:solidFill>
            <a:srgbClr val="2d4afe"/>
          </a:solidFill>
        </p:spPr>
      </p:sp>
      <p:sp>
        <p:nvSpPr>
          <p:cNvPr id="4" name="Object 3"/>
          <p:cNvSpPr/>
          <p:nvPr/>
        </p:nvSpPr>
        <p:spPr>
          <a:xfrm>
            <a:off x="2513971" y="2119869"/>
            <a:ext cx="7818070" cy="2785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 </a:t>
            </a:r>
            <a:r>
              <a:rPr lang="en-US" b="1" sz="26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200M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daily Tweets, </a:t>
            </a:r>
            <a:r>
              <a:rPr lang="en-US" b="1" sz="26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55%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 links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9" y="2926309"/>
            <a:ext cx="133316" cy="133316"/>
          </a:xfrm>
          <a:prstGeom prst="ellipse">
            <a:avLst/>
          </a:prstGeom>
          <a:solidFill>
            <a:srgbClr val="e97283"/>
          </a:solidFill>
        </p:spPr>
      </p:sp>
      <p:sp>
        <p:nvSpPr>
          <p:cNvPr id="6" name="Object 5"/>
          <p:cNvSpPr/>
          <p:nvPr/>
        </p:nvSpPr>
        <p:spPr>
          <a:xfrm>
            <a:off x="2513971" y="2832949"/>
            <a:ext cx="7818070" cy="2785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b="1" sz="2600" dirty="0" smtClean="0">
                <a:solidFill>
                  <a:srgbClr val="e9728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billion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items shared on Facebook per day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9" y="3639314"/>
            <a:ext cx="133316" cy="133316"/>
          </a:xfrm>
          <a:prstGeom prst="ellipse">
            <a:avLst/>
          </a:prstGeom>
          <a:solidFill>
            <a:srgbClr val="fbde2b"/>
          </a:solidFill>
        </p:spPr>
      </p:sp>
      <p:sp>
        <p:nvSpPr>
          <p:cNvPr id="8" name="Object 7"/>
          <p:cNvSpPr/>
          <p:nvPr/>
        </p:nvSpPr>
        <p:spPr>
          <a:xfrm>
            <a:off x="2513971" y="3546030"/>
            <a:ext cx="7818070" cy="70504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Zuckerberg's Law shows exponential growth of</a:t>
            </a:r>
            <a:b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sharing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237819" y="4778903"/>
            <a:ext cx="133316" cy="133317"/>
          </a:xfrm>
          <a:prstGeom prst="ellipse">
            <a:avLst/>
          </a:prstGeom>
          <a:solidFill>
            <a:srgbClr val="008c90"/>
          </a:solidFill>
        </p:spPr>
      </p:sp>
      <p:sp>
        <p:nvSpPr>
          <p:cNvPr id="10" name="Object 9"/>
          <p:cNvSpPr/>
          <p:nvPr/>
        </p:nvSpPr>
        <p:spPr>
          <a:xfrm>
            <a:off x="2513971" y="4685619"/>
            <a:ext cx="7818070" cy="70504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Traffic through social is soon to surpass traffic</a:t>
            </a:r>
            <a:b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search</a:t>
            </a:r>
            <a:endParaRPr lang="en-US" dirty="0"/>
          </a:p>
        </p:txBody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28492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Object 2"/>
          <p:cNvSpPr/>
          <p:nvPr/>
        </p:nvSpPr>
        <p:spPr>
          <a:xfrm>
            <a:off x="328054" y="2397659"/>
            <a:ext cx="11532844" cy="10671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“Buffer finds Tweet scheduling can increase</a:t>
            </a:r>
            <a:b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clicks by </a:t>
            </a:r>
            <a:r>
              <a:rPr lang="en-US" b="1" sz="3800" dirty="0" smtClean="0">
                <a:solidFill>
                  <a:srgbClr val="2d4afe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200%</a:t>
            </a: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”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951250" y="3714434"/>
            <a:ext cx="2286451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 WRITE WEB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Sharing Standard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3103" y="3092584"/>
            <a:ext cx="714196" cy="52374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5226" y="4176406"/>
            <a:ext cx="4189952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03"/>
              </a:lnSpc>
              <a:spcAft>
                <a:spcPts val="600"/>
              </a:spcAft>
              <a:buNone/>
            </a:pPr>
            <a: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integrations so far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7383" y="3036287"/>
            <a:ext cx="714196" cy="63801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999500" y="4176406"/>
            <a:ext cx="4189952" cy="49243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talks with </a:t>
            </a:r>
            <a: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Reeder, Pocket and</a:t>
            </a:r>
            <a:b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Feedly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4398" y="2999624"/>
            <a:ext cx="666583" cy="714196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7903774" y="4176406"/>
            <a:ext cx="4189952" cy="49243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plan to become the </a:t>
            </a:r>
            <a: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</a:t>
            </a:r>
            <a:b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b="1" sz="18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sharing</a:t>
            </a: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standard in any app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Competitive Landscape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 rot="5400000">
            <a:off x="3880467" y="3785241"/>
            <a:ext cx="4428018" cy="0"/>
          </a:xfrm>
          <a:prstGeom prst="line">
            <a:avLst/>
          </a:prstGeom>
          <a:noFill/>
          <a:ln w="12700">
            <a:solidFill>
              <a:srgbClr val="000000">
                <a:alpha val="33000"/>
              </a:srgbClr>
            </a:solidFill>
            <a:prstDash val="solid"/>
            <a:miter lim="800000"/>
          </a:ln>
        </p:spPr>
      </p:sp>
      <p:sp>
        <p:nvSpPr>
          <p:cNvPr id="4" name="Object 3"/>
          <p:cNvSpPr/>
          <p:nvPr/>
        </p:nvSpPr>
        <p:spPr>
          <a:xfrm>
            <a:off x="571357" y="1631939"/>
            <a:ext cx="5808797" cy="1428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21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Media Dashboards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189702" y="1631939"/>
            <a:ext cx="5808797" cy="1428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21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Sharing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71357" y="5761184"/>
            <a:ext cx="5808797" cy="1428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21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Scheduling Apps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5761184"/>
            <a:ext cx="5808797" cy="14283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621"/>
              </a:lnSpc>
              <a:spcAft>
                <a:spcPts val="600"/>
              </a:spcAft>
              <a:buNone/>
            </a:pPr>
            <a:r>
              <a:rPr lang="en-US" sz="12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Sharing Platforms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1" y="3785241"/>
            <a:ext cx="11236690" cy="0"/>
          </a:xfrm>
          <a:prstGeom prst="line">
            <a:avLst/>
          </a:prstGeom>
          <a:noFill/>
          <a:ln w="12700">
            <a:solidFill>
              <a:srgbClr val="000000">
                <a:alpha val="33000"/>
              </a:srgbClr>
            </a:solidFill>
            <a:prstDash val="solid"/>
            <a:miter lim="800000"/>
          </a:ln>
        </p:spPr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36700" y="4557615"/>
            <a:ext cx="733242" cy="73324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465206" y="4742657"/>
            <a:ext cx="979909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twAitter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465206" y="4961231"/>
            <a:ext cx="925758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548" y="3962303"/>
            <a:ext cx="733242" cy="73324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1684083" y="4147273"/>
            <a:ext cx="974302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Twuffer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684083" y="4365846"/>
            <a:ext cx="925758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800" y="4365525"/>
            <a:ext cx="733242" cy="733242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9647264" y="4460434"/>
            <a:ext cx="1252596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Yoono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9732131" y="4679008"/>
            <a:ext cx="1082863" cy="3086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b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</a:t>
            </a:r>
            <a:endParaRPr lang="en-US" dirty="0"/>
          </a:p>
        </p:txBody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81" y="4538867"/>
            <a:ext cx="733242" cy="733242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8793639" y="4723951"/>
            <a:ext cx="1055151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This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8793639" y="4942525"/>
            <a:ext cx="925758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0500" y="2074890"/>
            <a:ext cx="733242" cy="733242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7342478" y="2169803"/>
            <a:ext cx="1269419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435756" y="2388376"/>
            <a:ext cx="1082863" cy="3086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b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</a:t>
            </a:r>
            <a:endParaRPr lang="en-US" dirty="0"/>
          </a:p>
        </p:txBody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5376" y="3828837"/>
            <a:ext cx="733242" cy="733242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8436698" y="3923870"/>
            <a:ext cx="1230836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Buffer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8510684" y="4142443"/>
            <a:ext cx="1082863" cy="3086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b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</a:t>
            </a:r>
            <a:endParaRPr lang="en-US" dirty="0"/>
          </a:p>
        </p:txBody>
      </p:sp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35409" y="2163866"/>
            <a:ext cx="733242" cy="733242"/>
          </a:xfrm>
          <a:prstGeom prst="rect">
            <a:avLst/>
          </a:prstGeom>
        </p:spPr>
      </p:pic>
      <p:sp>
        <p:nvSpPr>
          <p:cNvPr id="28" name="Object 27"/>
          <p:cNvSpPr/>
          <p:nvPr/>
        </p:nvSpPr>
        <p:spPr>
          <a:xfrm>
            <a:off x="9286727" y="2258795"/>
            <a:ext cx="1230836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Buffer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9360713" y="2477369"/>
            <a:ext cx="1082863" cy="3086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b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1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</a:t>
            </a:r>
            <a:endParaRPr lang="en-US" dirty="0"/>
          </a:p>
        </p:txBody>
      </p:sp>
      <p:pic>
        <p:nvPicPr>
          <p:cNvPr id="30" name="Object 29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6356" y="1499961"/>
            <a:ext cx="733242" cy="733242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9294877" y="1684822"/>
            <a:ext cx="1251834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Flow</a:t>
            </a:r>
            <a:endParaRPr lang="en-US" dirty="0"/>
          </a:p>
        </p:txBody>
      </p:sp>
      <p:sp>
        <p:nvSpPr>
          <p:cNvPr id="32" name="Object 31"/>
          <p:cNvSpPr/>
          <p:nvPr/>
        </p:nvSpPr>
        <p:spPr>
          <a:xfrm>
            <a:off x="9294877" y="1903396"/>
            <a:ext cx="925758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33" name="Object 32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80526" y="1409199"/>
            <a:ext cx="733242" cy="733242"/>
          </a:xfrm>
          <a:prstGeom prst="rect">
            <a:avLst/>
          </a:prstGeom>
        </p:spPr>
      </p:pic>
      <p:sp>
        <p:nvSpPr>
          <p:cNvPr id="34" name="Object 33"/>
          <p:cNvSpPr/>
          <p:nvPr/>
        </p:nvSpPr>
        <p:spPr>
          <a:xfrm>
            <a:off x="3009072" y="1594056"/>
            <a:ext cx="1034143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Seesmic</a:t>
            </a:r>
            <a:endParaRPr lang="en-US" dirty="0"/>
          </a:p>
        </p:txBody>
      </p:sp>
      <p:sp>
        <p:nvSpPr>
          <p:cNvPr id="35" name="Object 34"/>
          <p:cNvSpPr/>
          <p:nvPr/>
        </p:nvSpPr>
        <p:spPr>
          <a:xfrm>
            <a:off x="3009072" y="1812630"/>
            <a:ext cx="925758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36" name="Object 35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47192" y="2499687"/>
            <a:ext cx="733242" cy="733242"/>
          </a:xfrm>
          <a:prstGeom prst="rect">
            <a:avLst/>
          </a:prstGeom>
        </p:spPr>
      </p:pic>
      <p:sp>
        <p:nvSpPr>
          <p:cNvPr id="37" name="Object 36"/>
          <p:cNvSpPr/>
          <p:nvPr/>
        </p:nvSpPr>
        <p:spPr>
          <a:xfrm>
            <a:off x="1998631" y="2594646"/>
            <a:ext cx="1230501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Tweet</a:t>
            </a:r>
            <a:endParaRPr lang="en-US" dirty="0"/>
          </a:p>
        </p:txBody>
      </p:sp>
      <p:sp>
        <p:nvSpPr>
          <p:cNvPr id="38" name="Object 37"/>
          <p:cNvSpPr/>
          <p:nvPr/>
        </p:nvSpPr>
        <p:spPr>
          <a:xfrm>
            <a:off x="2072450" y="2813220"/>
            <a:ext cx="1082863" cy="3086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</a:t>
            </a:r>
            <a:b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</a:t>
            </a:r>
            <a:endParaRPr lang="en-US" dirty="0"/>
          </a:p>
        </p:txBody>
      </p:sp>
      <p:pic>
        <p:nvPicPr>
          <p:cNvPr id="39" name="Object 38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60548" y="1928033"/>
            <a:ext cx="733242" cy="733242"/>
          </a:xfrm>
          <a:prstGeom prst="rect">
            <a:avLst/>
          </a:prstGeom>
        </p:spPr>
      </p:pic>
      <p:sp>
        <p:nvSpPr>
          <p:cNvPr id="40" name="Object 39"/>
          <p:cNvSpPr/>
          <p:nvPr/>
        </p:nvSpPr>
        <p:spPr>
          <a:xfrm>
            <a:off x="2189153" y="2113100"/>
            <a:ext cx="1139180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HootSuite</a:t>
            </a:r>
            <a:endParaRPr lang="en-US" dirty="0"/>
          </a:p>
        </p:txBody>
      </p:sp>
      <p:sp>
        <p:nvSpPr>
          <p:cNvPr id="41" name="Object 40"/>
          <p:cNvSpPr/>
          <p:nvPr/>
        </p:nvSpPr>
        <p:spPr>
          <a:xfrm>
            <a:off x="2189153" y="2331674"/>
            <a:ext cx="925758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42" name="Object 41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48924" y="3002155"/>
            <a:ext cx="1399825" cy="1399825"/>
          </a:xfrm>
          <a:prstGeom prst="rect">
            <a:avLst/>
          </a:prstGeom>
        </p:spPr>
      </p:pic>
      <p:sp>
        <p:nvSpPr>
          <p:cNvPr id="43" name="Object 42"/>
          <p:cNvSpPr/>
          <p:nvPr/>
        </p:nvSpPr>
        <p:spPr>
          <a:xfrm>
            <a:off x="3901276" y="3520516"/>
            <a:ext cx="1295281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Twitter</a:t>
            </a:r>
            <a:endParaRPr lang="en-US" dirty="0"/>
          </a:p>
        </p:txBody>
      </p:sp>
      <p:sp>
        <p:nvSpPr>
          <p:cNvPr id="44" name="Object 43"/>
          <p:cNvSpPr/>
          <p:nvPr/>
        </p:nvSpPr>
        <p:spPr>
          <a:xfrm>
            <a:off x="3895585" y="3739090"/>
            <a:ext cx="1306663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45" name="Object 44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193997" y="3735248"/>
            <a:ext cx="1371257" cy="1371257"/>
          </a:xfrm>
          <a:prstGeom prst="rect">
            <a:avLst/>
          </a:prstGeom>
        </p:spPr>
      </p:pic>
      <p:sp>
        <p:nvSpPr>
          <p:cNvPr id="46" name="Object 45"/>
          <p:cNvSpPr/>
          <p:nvPr/>
        </p:nvSpPr>
        <p:spPr>
          <a:xfrm>
            <a:off x="5176852" y="4239318"/>
            <a:ext cx="1405758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LinkedIn</a:t>
            </a:r>
            <a:endParaRPr lang="en-US" dirty="0"/>
          </a:p>
        </p:txBody>
      </p:sp>
      <p:sp>
        <p:nvSpPr>
          <p:cNvPr id="47" name="Object 46"/>
          <p:cNvSpPr/>
          <p:nvPr/>
        </p:nvSpPr>
        <p:spPr>
          <a:xfrm>
            <a:off x="5226399" y="4457892"/>
            <a:ext cx="1306663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48" name="Object 47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86398" y="2906630"/>
            <a:ext cx="1447438" cy="1447438"/>
          </a:xfrm>
          <a:prstGeom prst="rect">
            <a:avLst/>
          </a:prstGeom>
        </p:spPr>
      </p:pic>
      <p:sp>
        <p:nvSpPr>
          <p:cNvPr id="49" name="Object 48"/>
          <p:cNvSpPr/>
          <p:nvPr/>
        </p:nvSpPr>
        <p:spPr>
          <a:xfrm>
            <a:off x="6510247" y="3448762"/>
            <a:ext cx="1399816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Google+</a:t>
            </a:r>
            <a:endParaRPr lang="en-US" dirty="0"/>
          </a:p>
        </p:txBody>
      </p:sp>
      <p:sp>
        <p:nvSpPr>
          <p:cNvPr id="50" name="Object 49"/>
          <p:cNvSpPr/>
          <p:nvPr/>
        </p:nvSpPr>
        <p:spPr>
          <a:xfrm>
            <a:off x="6556823" y="3667336"/>
            <a:ext cx="1306663" cy="12855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418"/>
              </a:lnSpc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text</a:t>
            </a:r>
            <a:endParaRPr lang="en-US" dirty="0"/>
          </a:p>
        </p:txBody>
      </p:sp>
      <p:pic>
        <p:nvPicPr>
          <p:cNvPr id="51" name="Object 50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91923" y="2173686"/>
            <a:ext cx="1476006" cy="1476006"/>
          </a:xfrm>
          <a:prstGeom prst="rect">
            <a:avLst/>
          </a:prstGeom>
        </p:spPr>
      </p:pic>
      <p:sp>
        <p:nvSpPr>
          <p:cNvPr id="52" name="Object 51"/>
          <p:cNvSpPr/>
          <p:nvPr/>
        </p:nvSpPr>
        <p:spPr>
          <a:xfrm>
            <a:off x="5075524" y="2815502"/>
            <a:ext cx="1508870" cy="15712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28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Facebook</a:t>
            </a:r>
            <a:endParaRPr lang="en-US" dirty="0"/>
          </a:p>
        </p:txBody>
      </p:sp>
      <p:pic>
        <p:nvPicPr>
          <p:cNvPr id="53" name="Object 52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Founding</a:t>
            </a:r>
            <a:r>
              <a:rPr lang="en-US" b="1" sz="3800" dirty="0" smtClean="0">
                <a:solidFill>
                  <a:srgbClr val="2d4afe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Team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6021" r="6719" t="0" b="12740"/>
          <a:stretch/>
        </p:blipFill>
        <p:spPr>
          <a:xfrm>
            <a:off x="2285429" y="2061721"/>
            <a:ext cx="2380655" cy="238065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190327" y="4592357"/>
            <a:ext cx="4570857" cy="2571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71"/>
              </a:lnSpc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Joel Gascoigne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90327" y="5003913"/>
            <a:ext cx="4570857" cy="5048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Took idea to revenue in </a:t>
            </a:r>
            <a:r>
              <a:rPr lang="en-US" b="1" sz="15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 weeks</a:t>
            </a: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</a:p>
          <a:p>
            <a:pPr algn="ctr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Masters</a:t>
            </a: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CS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rcRect l="19231" r="18734" t="6328" b="31638"/>
          <a:stretch/>
        </p:blipFill>
        <p:spPr>
          <a:xfrm>
            <a:off x="7522869" y="2061721"/>
            <a:ext cx="2380655" cy="238065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427768" y="4592357"/>
            <a:ext cx="4570857" cy="25711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71"/>
              </a:lnSpc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Leo Widrich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427768" y="5003913"/>
            <a:ext cx="4570857" cy="5048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Marketeer, took Buffer </a:t>
            </a:r>
          </a:p>
          <a:p>
            <a:pPr algn="ctr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</a:t>
            </a: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b="1" sz="15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 to 55,000 users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-2556" r="-2556" t="-44028" b="-44028"/>
          <a:stretch/>
        </p:blipFill>
        <p:spPr>
          <a:xfrm>
            <a:off x="6094476" y="0"/>
            <a:ext cx="6094476" cy="64753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71357" y="1199092"/>
            <a:ext cx="5332667" cy="148251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5939"/>
              </a:lnSpc>
              <a:spcAft>
                <a:spcPts val="600"/>
              </a:spcAft>
              <a:buNone/>
            </a:pPr>
            <a:r>
              <a:rPr lang="en-US" b="1" sz="53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</a:p>
          <a:p>
            <a:pPr algn="l">
              <a:lnSpc>
                <a:spcPts val="5939"/>
              </a:lnSpc>
              <a:spcAft>
                <a:spcPts val="600"/>
              </a:spcAft>
              <a:buNone/>
            </a:pPr>
            <a:r>
              <a:rPr lang="en-US" b="1" sz="53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Reach</a:t>
            </a:r>
            <a:r>
              <a:rPr lang="en-US" b="1" sz="53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out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062" y="3052893"/>
            <a:ext cx="171407" cy="17140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57011" y="3027476"/>
            <a:ext cx="4847013" cy="1856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29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Founders@bufferapp.com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186" y="3586159"/>
            <a:ext cx="161885" cy="17140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57011" y="3560742"/>
            <a:ext cx="4847013" cy="1856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29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410-123-4566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062" y="4119425"/>
            <a:ext cx="171407" cy="17140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57011" y="4094009"/>
            <a:ext cx="4847013" cy="1856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29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www.buffer.com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062" y="4652692"/>
            <a:ext cx="171407" cy="17140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057011" y="4627276"/>
            <a:ext cx="4847013" cy="1856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229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@buffer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11246213" cy="392051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50000" r="-50000" t="-182218" b="-182218"/>
          <a:stretch/>
        </p:blipFill>
        <p:spPr>
          <a:xfrm>
            <a:off x="476131" y="476131"/>
            <a:ext cx="11246213" cy="392051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618345" y="5042984"/>
            <a:ext cx="952262" cy="0"/>
          </a:xfrm>
          <a:prstGeom prst="line">
            <a:avLst/>
          </a:prstGeom>
          <a:noFill/>
          <a:ln w="127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591365" y="5347931"/>
            <a:ext cx="9006221" cy="207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3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your team to build consistently beautiful presentations like this one.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811605" y="5802859"/>
            <a:ext cx="4565742" cy="20711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33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Head to </a:t>
            </a:r>
            <a:r>
              <a:rPr lang="en-US" sz="1900" u="sng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6" invalidUrl="" action="" tgtFrame="" tooltip="" history="1" highlightClick="0" endSnd="0"/>
              </a:rPr>
              <a:t>Beautiful.ai</a:t>
            </a:r>
            <a:r>
              <a:rPr lang="en-US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get started.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87220" y="2397659"/>
            <a:ext cx="9614512" cy="10671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“It won't be long before Social Media</a:t>
            </a:r>
            <a:b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Marketing will surpass SEO.”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5268640" y="3714434"/>
            <a:ext cx="1651672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DONANZA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 Zuckerberg's Law of Engagement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74565"/>
            <a:ext cx="5974414" cy="433898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385075" y="3460776"/>
            <a:ext cx="6156526" cy="52869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33"/>
              </a:lnSpc>
              <a:spcAft>
                <a:spcPts val="600"/>
              </a:spcAft>
              <a:buNone/>
            </a:pPr>
            <a:r>
              <a:rPr lang="en-US" b="1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“The amount of information </a:t>
            </a:r>
            <a:r>
              <a:rPr lang="en-US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 shares today is</a:t>
            </a:r>
            <a:br>
              <a:rPr lang="en-US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twice the amount they shared a year ago.”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475" y="1380780"/>
            <a:ext cx="5271798" cy="471369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689789" y="2307735"/>
            <a:ext cx="8809375" cy="158637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363"/>
              </a:lnSpc>
              <a:spcAft>
                <a:spcPts val="600"/>
              </a:spcAft>
              <a:buNone/>
            </a:pPr>
            <a:r>
              <a:rPr lang="en-US" b="1" sz="5600" dirty="0" smtClean="0">
                <a:solidFill>
                  <a:srgbClr val="ff70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do you use Social</a:t>
            </a:r>
            <a:br>
              <a:rPr lang="en-US" b="1" sz="5600" dirty="0" smtClean="0">
                <a:solidFill>
                  <a:srgbClr val="ff70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b="1" sz="5600" dirty="0" smtClean="0">
                <a:solidFill>
                  <a:srgbClr val="ff70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 drive traffic?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655811"/>
            <a:ext cx="3237690" cy="10671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Queue your</a:t>
            </a:r>
            <a:b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updates.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285178" y="476131"/>
            <a:ext cx="7437165" cy="5913546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21128" r="-21128" t="-25584" b="-25584"/>
          <a:stretch/>
        </p:blipFill>
        <p:spPr>
          <a:xfrm>
            <a:off x="4285178" y="476131"/>
            <a:ext cx="7437165" cy="591354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97399" y="1874170"/>
            <a:ext cx="238065" cy="23806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7044960" y="1719205"/>
            <a:ext cx="3456711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044960" y="1997444"/>
            <a:ext cx="3456711" cy="42866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preset publishing schedule</a:t>
            </a:r>
            <a:b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social account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376" y="3021199"/>
            <a:ext cx="219020" cy="238065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044960" y="2866234"/>
            <a:ext cx="3456711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Tailored Posts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044960" y="3144473"/>
            <a:ext cx="3456711" cy="42866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tailor your posts for each</a:t>
            </a:r>
            <a:b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network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399" y="4183160"/>
            <a:ext cx="238065" cy="209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7044960" y="4013263"/>
            <a:ext cx="3456711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Calendar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7044960" y="4291502"/>
            <a:ext cx="3456711" cy="42866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an at-a-glance view of all the</a:t>
            </a:r>
            <a:b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you have lined up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396399" y="1067105"/>
            <a:ext cx="3258640" cy="4335648"/>
          </a:xfrm>
          <a:prstGeom prst="rect">
            <a:avLst/>
          </a:prstGeom>
          <a:solidFill>
            <a:srgbClr val="222222"/>
          </a:solidFill>
        </p:spPr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7"/>
          <a:srcRect l="-1373" r="-1373" t="-1265" b="-1265"/>
          <a:stretch/>
        </p:blipFill>
        <p:spPr>
          <a:xfrm>
            <a:off x="2396399" y="1067105"/>
            <a:ext cx="3258640" cy="4335648"/>
          </a:xfrm>
          <a:prstGeom prst="rect">
            <a:avLst/>
          </a:prstGeom>
        </p:spPr>
      </p:pic>
      <p:pic>
        <p:nvPicPr>
          <p:cNvPr id="13" name="Object 12" descr="https://storage.googleapis.com/firebase-beautifulslides-static-assets/images/frames/Apple iPad Air 2 Silver.847a9b6d6caac0053320c6b6fc113a1c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5012" y="476131"/>
            <a:ext cx="3932461" cy="5523119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Traction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043346"/>
            <a:ext cx="8094226" cy="3428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223"/>
              </a:lnSpc>
              <a:spcAft>
                <a:spcPts val="600"/>
              </a:spcAft>
              <a:buNone/>
            </a:pPr>
            <a:r>
              <a:rPr lang="en-US" b="1" sz="33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800</a:t>
            </a:r>
            <a:r>
              <a:rPr lang="en-US" sz="33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paying users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2817356"/>
            <a:ext cx="8094226" cy="3428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223"/>
              </a:lnSpc>
              <a:spcAft>
                <a:spcPts val="600"/>
              </a:spcAft>
              <a:buNone/>
            </a:pPr>
            <a:r>
              <a:rPr lang="en-US" b="1" sz="33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$150,000</a:t>
            </a:r>
            <a:r>
              <a:rPr lang="en-US" sz="33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annual revenue rate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5" y="3591366"/>
            <a:ext cx="8094226" cy="3428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223"/>
              </a:lnSpc>
              <a:spcAft>
                <a:spcPts val="600"/>
              </a:spcAft>
              <a:buNone/>
            </a:pPr>
            <a:r>
              <a:rPr lang="en-US" b="1" sz="33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97%</a:t>
            </a:r>
            <a:r>
              <a:rPr lang="en-US" sz="33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margins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4365377"/>
            <a:ext cx="8094226" cy="3428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223"/>
              </a:lnSpc>
              <a:spcAft>
                <a:spcPts val="600"/>
              </a:spcAft>
              <a:buNone/>
            </a:pPr>
            <a:r>
              <a:rPr lang="en-US" b="1" sz="33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55,000</a:t>
            </a:r>
            <a:r>
              <a:rPr lang="en-US" sz="33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users, growing </a:t>
            </a:r>
            <a:r>
              <a:rPr lang="en-US" b="1" sz="33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40%</a:t>
            </a:r>
            <a:r>
              <a:rPr lang="en-US" sz="33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month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5" y="5139387"/>
            <a:ext cx="8094226" cy="34281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223"/>
              </a:lnSpc>
              <a:spcAft>
                <a:spcPts val="600"/>
              </a:spcAft>
              <a:buNone/>
            </a:pPr>
            <a:r>
              <a:rPr lang="en-US" b="1" sz="33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1.5 million</a:t>
            </a:r>
            <a:r>
              <a:rPr lang="en-US" sz="33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updates buffered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Milestones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3785241"/>
            <a:ext cx="12188956" cy="0"/>
          </a:xfrm>
          <a:prstGeom prst="line">
            <a:avLst/>
          </a:prstGeom>
          <a:noFill/>
          <a:ln w="25400">
            <a:solidFill>
              <a:srgbClr val="2d4afe"/>
            </a:solidFill>
            <a:prstDash val="solid"/>
            <a:miter lim="800000"/>
          </a:ln>
        </p:spPr>
      </p:sp>
      <p:sp>
        <p:nvSpPr>
          <p:cNvPr id="4" name="Object 3"/>
          <p:cNvSpPr/>
          <p:nvPr/>
        </p:nvSpPr>
        <p:spPr>
          <a:xfrm>
            <a:off x="2690873" y="4461942"/>
            <a:ext cx="3142464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55,000 users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690873" y="4768749"/>
            <a:ext cx="3142464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October 2011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 rot="5400000">
            <a:off x="2018190" y="4362699"/>
            <a:ext cx="1154915" cy="0"/>
          </a:xfrm>
          <a:prstGeom prst="line">
            <a:avLst/>
          </a:prstGeom>
          <a:noFill/>
          <a:ln w="254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2547898" y="3737627"/>
            <a:ext cx="95224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d4afe"/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3078447" y="3068961"/>
            <a:ext cx="3142464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the API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078447" y="3375768"/>
            <a:ext cx="3142464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October 2011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 rot="16200000">
            <a:off x="2643828" y="3445849"/>
            <a:ext cx="678784" cy="0"/>
          </a:xfrm>
          <a:prstGeom prst="line">
            <a:avLst/>
          </a:prstGeom>
          <a:noFill/>
          <a:ln w="254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2935496" y="3737627"/>
            <a:ext cx="95224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d4afe"/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>
            <a:off x="4928644" y="3985811"/>
            <a:ext cx="3142464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in 50 apps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928644" y="4292618"/>
            <a:ext cx="3142464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December 2011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 rot="5400000">
            <a:off x="4494026" y="4124633"/>
            <a:ext cx="678784" cy="0"/>
          </a:xfrm>
          <a:prstGeom prst="line">
            <a:avLst/>
          </a:prstGeom>
          <a:noFill/>
          <a:ln w="254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15" name="Object 14"/>
          <p:cNvSpPr/>
          <p:nvPr/>
        </p:nvSpPr>
        <p:spPr>
          <a:xfrm>
            <a:off x="4785717" y="3737627"/>
            <a:ext cx="95224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d4afe"/>
            </a:solidFill>
            <a:prstDash val="solid"/>
            <a:miter lim="800000"/>
          </a:ln>
        </p:spPr>
      </p:sp>
      <p:sp>
        <p:nvSpPr>
          <p:cNvPr id="16" name="Object 15"/>
          <p:cNvSpPr/>
          <p:nvPr/>
        </p:nvSpPr>
        <p:spPr>
          <a:xfrm>
            <a:off x="1074073" y="2592831"/>
            <a:ext cx="3142464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Launched web app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1074073" y="2899637"/>
            <a:ext cx="3142464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January 2011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 rot="16200000">
            <a:off x="401389" y="3207783"/>
            <a:ext cx="1154915" cy="0"/>
          </a:xfrm>
          <a:prstGeom prst="line">
            <a:avLst/>
          </a:prstGeom>
          <a:noFill/>
          <a:ln w="254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19" name="Object 18"/>
          <p:cNvSpPr/>
          <p:nvPr/>
        </p:nvSpPr>
        <p:spPr>
          <a:xfrm>
            <a:off x="931131" y="3737627"/>
            <a:ext cx="95224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d4afe"/>
            </a:solidFill>
            <a:prstDash val="solid"/>
            <a:miter lim="800000"/>
          </a:ln>
        </p:spPr>
      </p:sp>
      <p:sp>
        <p:nvSpPr>
          <p:cNvPr id="20" name="Object 19"/>
          <p:cNvSpPr/>
          <p:nvPr/>
        </p:nvSpPr>
        <p:spPr>
          <a:xfrm>
            <a:off x="6529885" y="2300367"/>
            <a:ext cx="3142464" cy="49243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100,000 users ($288k</a:t>
            </a:r>
            <a:b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revenue)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529885" y="2899637"/>
            <a:ext cx="3142464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January 2012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 rot="16200000">
            <a:off x="5710969" y="3061552"/>
            <a:ext cx="1447379" cy="0"/>
          </a:xfrm>
          <a:prstGeom prst="line">
            <a:avLst/>
          </a:prstGeom>
          <a:noFill/>
          <a:ln w="254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23" name="Object 22"/>
          <p:cNvSpPr/>
          <p:nvPr/>
        </p:nvSpPr>
        <p:spPr>
          <a:xfrm>
            <a:off x="6386994" y="3737627"/>
            <a:ext cx="95239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d4afe"/>
            </a:solidFill>
            <a:prstDash val="solid"/>
            <a:miter lim="800000"/>
          </a:ln>
        </p:spPr>
      </p:sp>
      <p:sp>
        <p:nvSpPr>
          <p:cNvPr id="24" name="Object 23"/>
          <p:cNvSpPr/>
          <p:nvPr/>
        </p:nvSpPr>
        <p:spPr>
          <a:xfrm>
            <a:off x="8877997" y="4461942"/>
            <a:ext cx="3142464" cy="1999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1M users ($3.6M revenue)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8877997" y="4768749"/>
            <a:ext cx="3142464" cy="17140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026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000000">
                    <a:alpha val="58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January 2013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 rot="5400000">
            <a:off x="8205313" y="4362699"/>
            <a:ext cx="1154915" cy="0"/>
          </a:xfrm>
          <a:prstGeom prst="line">
            <a:avLst/>
          </a:prstGeom>
          <a:noFill/>
          <a:ln w="25400">
            <a:solidFill>
              <a:srgbClr val="000000">
                <a:alpha val="58000"/>
              </a:srgbClr>
            </a:solidFill>
            <a:prstDash val="solid"/>
            <a:miter lim="800000"/>
          </a:ln>
        </p:spPr>
      </p:sp>
      <p:sp>
        <p:nvSpPr>
          <p:cNvPr id="27" name="Object 26"/>
          <p:cNvSpPr/>
          <p:nvPr/>
        </p:nvSpPr>
        <p:spPr>
          <a:xfrm>
            <a:off x="8735071" y="3737627"/>
            <a:ext cx="95224" cy="9522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d4afe"/>
            </a:solidFill>
            <a:prstDash val="solid"/>
            <a:miter lim="800000"/>
          </a:ln>
        </p:spPr>
      </p:sp>
      <p:pic>
        <p:nvPicPr>
          <p:cNvPr id="28" name="Object 27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284250"/>
            <a:ext cx="11998500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242"/>
              </a:lnSpc>
              <a:spcAft>
                <a:spcPts val="600"/>
              </a:spcAft>
              <a:buNone/>
            </a:pPr>
            <a:r>
              <a:rPr lang="en-US" b="1" sz="3800" dirty="0" smtClean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 Model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9" y="2498385"/>
            <a:ext cx="133316" cy="133317"/>
          </a:xfrm>
          <a:prstGeom prst="ellipse">
            <a:avLst/>
          </a:prstGeom>
          <a:solidFill>
            <a:srgbClr val="2d4afe"/>
          </a:solidFill>
        </p:spPr>
      </p:sp>
      <p:sp>
        <p:nvSpPr>
          <p:cNvPr id="4" name="Object 3"/>
          <p:cNvSpPr/>
          <p:nvPr/>
        </p:nvSpPr>
        <p:spPr>
          <a:xfrm>
            <a:off x="2513971" y="2405101"/>
            <a:ext cx="7818070" cy="70504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Freemium model with consistent </a:t>
            </a:r>
            <a:r>
              <a:rPr lang="en-US" b="1" sz="2600" dirty="0" smtClean="0">
                <a:solidFill>
                  <a:srgbClr val="2d4a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2% 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</a:t>
            </a:r>
            <a:b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Free to Paid plans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9" y="3637976"/>
            <a:ext cx="133316" cy="133316"/>
          </a:xfrm>
          <a:prstGeom prst="ellipse">
            <a:avLst/>
          </a:prstGeom>
          <a:solidFill>
            <a:srgbClr val="e97283"/>
          </a:solidFill>
        </p:spPr>
      </p:sp>
      <p:sp>
        <p:nvSpPr>
          <p:cNvPr id="6" name="Object 5"/>
          <p:cNvSpPr/>
          <p:nvPr/>
        </p:nvSpPr>
        <p:spPr>
          <a:xfrm>
            <a:off x="2513971" y="3544691"/>
            <a:ext cx="7818070" cy="70504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b="1" sz="2600" dirty="0" smtClean="0">
                <a:solidFill>
                  <a:srgbClr val="e9728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churn equates to a LTV of </a:t>
            </a:r>
            <a:r>
              <a:rPr lang="en-US" b="1" sz="2600" dirty="0" smtClean="0">
                <a:solidFill>
                  <a:srgbClr val="e9728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$240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allows us</a:t>
            </a:r>
            <a:b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pay up to </a:t>
            </a:r>
            <a:r>
              <a:rPr lang="en-US" b="1" sz="2600" dirty="0" smtClean="0">
                <a:solidFill>
                  <a:srgbClr val="e9728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</a:t>
            </a: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acquire a free user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9" y="4777565"/>
            <a:ext cx="133316" cy="133316"/>
          </a:xfrm>
          <a:prstGeom prst="ellipse">
            <a:avLst/>
          </a:prstGeom>
          <a:solidFill>
            <a:srgbClr val="fbde2b"/>
          </a:solidFill>
        </p:spPr>
      </p:sp>
      <p:sp>
        <p:nvSpPr>
          <p:cNvPr id="8" name="Object 7"/>
          <p:cNvSpPr/>
          <p:nvPr/>
        </p:nvSpPr>
        <p:spPr>
          <a:xfrm>
            <a:off x="2513971" y="4684280"/>
            <a:ext cx="7818070" cy="27853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59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 1 million users, our projected revenue is </a:t>
            </a:r>
            <a:r>
              <a:rPr lang="en-US" b="1" sz="2600" dirty="0" smtClean="0">
                <a:solidFill>
                  <a:srgbClr val="fbde2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$3.6M</a:t>
            </a:r>
            <a:endParaRPr lang="en-US" dirty="0"/>
          </a:p>
        </p:txBody>
      </p:sp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478209"/>
            <a:ext cx="952262" cy="235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2022-03-01T15:09:03.780Z</dcterms:created>
  <dcterms:modified xsi:type="dcterms:W3CDTF">2022-03-01T15:09:03.780Z</dcterms:modified>
</cp:coreProperties>
</file>